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5522" r:id="rId1"/>
  </p:sldMasterIdLst>
  <p:notesMasterIdLst>
    <p:notesMasterId r:id="rId10"/>
  </p:notesMasterIdLst>
  <p:handoutMasterIdLst>
    <p:handoutMasterId r:id="rId11"/>
  </p:handoutMasterIdLst>
  <p:sldIdLst>
    <p:sldId id="256" r:id="rId2"/>
    <p:sldId id="310" r:id="rId3"/>
    <p:sldId id="333" r:id="rId4"/>
    <p:sldId id="313" r:id="rId5"/>
    <p:sldId id="337" r:id="rId6"/>
    <p:sldId id="319" r:id="rId7"/>
    <p:sldId id="338" r:id="rId8"/>
    <p:sldId id="305" r:id="rId9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острикова Елена Анатольевна" initials="БЕА" lastIdx="0" clrIdx="0">
    <p:extLst>
      <p:ext uri="{19B8F6BF-5375-455C-9EA6-DF929625EA0E}">
        <p15:presenceInfo xmlns:p15="http://schemas.microsoft.com/office/powerpoint/2012/main" xmlns="" userId="S-1-5-21-4252796151-2055970554-428867027-11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EB2546"/>
    <a:srgbClr val="C5FFFF"/>
    <a:srgbClr val="23961A"/>
    <a:srgbClr val="008000"/>
    <a:srgbClr val="66FFFF"/>
    <a:srgbClr val="E5F41C"/>
    <a:srgbClr val="003F3E"/>
    <a:srgbClr val="00C5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131" autoAdjust="0"/>
  </p:normalViewPr>
  <p:slideViewPr>
    <p:cSldViewPr>
      <p:cViewPr>
        <p:scale>
          <a:sx n="115" d="100"/>
          <a:sy n="115" d="100"/>
        </p:scale>
        <p:origin x="-3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30"/>
      <c:rotY val="131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2083284365573715E-3"/>
          <c:w val="0.9090179352580926"/>
          <c:h val="0.8779944543222424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2.5597500164092141E-2"/>
                  <c:y val="-0.1335867904571630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Безвозмездные поступления 46%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8479797979797977"/>
                      <c:h val="0.1164179104477611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A3F-43A3-B648-E67E476ACE1A}"/>
                </c:ext>
              </c:extLst>
            </c:dLbl>
            <c:dLbl>
              <c:idx val="1"/>
              <c:layout>
                <c:manualLayout>
                  <c:x val="-0.14033105220685627"/>
                  <c:y val="-3.6467857562580808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Налоговые и неналоговые доходы 54%</a:t>
                    </a:r>
                    <a:endParaRPr lang="ru-RU" sz="16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A3F-43A3-B648-E67E476ACE1A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A3F-43A3-B648-E67E476ACE1A}"/>
                </c:ext>
              </c:extLst>
            </c:dLbl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2"/>
                <c:pt idx="0">
                  <c:v>Безвозмездные поступления</c:v>
                </c:pt>
                <c:pt idx="1">
                  <c:v>Налоговые и неналоговые доходы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0.46</c:v>
                </c:pt>
                <c:pt idx="1">
                  <c:v>0.54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A3F-43A3-B648-E67E476ACE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0.86869</cdr:x>
      <cdr:y>0.92766</cdr:y>
    </cdr:from>
    <cdr:to>
      <cdr:x>0.89899</cdr:x>
      <cdr:y>0.98794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8737600" y="4736068"/>
          <a:ext cx="304800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/>
            <a:t>4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CE969AF-3E19-459B-8DF3-669F67BB718D}" type="datetimeFigureOut">
              <a:rPr lang="ru-RU"/>
              <a:pPr>
                <a:defRPr/>
              </a:pPr>
              <a:t>20.07.2023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21" tIns="45711" rIns="91421" bIns="457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C4BB4DC-1979-4ED2-B262-9A43A2B089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98956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660777B2-884B-4A97-90D5-E1FFFB8392F7}" type="datetimeFigureOut">
              <a:rPr lang="ru-RU"/>
              <a:pPr>
                <a:defRPr/>
              </a:pPr>
              <a:t>20.07.2023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1" tIns="45711" rIns="91421" bIns="45711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21" tIns="45711" rIns="91421" bIns="45711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21" tIns="45711" rIns="91421" bIns="457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785D91D-B1F6-46DE-BB79-3BFC262075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44769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788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069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025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5864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46428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205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09AA931E-360D-4DFF-B943-3447B8F1006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08A452-E8CC-4F2F-89B9-51967858FA1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75810F-F009-4397-82C8-9BD7498FEB9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3593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3E755-51C7-4424-A70F-7AE241F5B3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7066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-838200" y="990600"/>
            <a:ext cx="914400" cy="914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60D76-C6E7-4D6F-A473-58A17AC2F5E4}" type="slidenum">
              <a:rPr lang="ru-RU" alt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9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FA6CC180-0261-41F3-850A-949A344498B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E6686-AB28-4E2B-A233-85F6E5FE2D7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23CFD1-8E02-4787-90AC-0D353CD692B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808D1EA1-6EBD-4189-95A2-4EE4C460CBF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2A658-A556-4510-B282-5F042E2BD61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7749FB-ECDE-490C-B29A-4D30423B0C3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5342E-BE8E-48C5-903A-818C2F13511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186CD-4C35-48AF-B461-0F9DA519772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528DE1C-B5BD-4C06-9D4A-E1F3461851A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23" r:id="rId1"/>
    <p:sldLayoutId id="2147485524" r:id="rId2"/>
    <p:sldLayoutId id="2147485525" r:id="rId3"/>
    <p:sldLayoutId id="2147485526" r:id="rId4"/>
    <p:sldLayoutId id="2147485527" r:id="rId5"/>
    <p:sldLayoutId id="2147485528" r:id="rId6"/>
    <p:sldLayoutId id="2147485529" r:id="rId7"/>
    <p:sldLayoutId id="2147485530" r:id="rId8"/>
    <p:sldLayoutId id="2147485531" r:id="rId9"/>
    <p:sldLayoutId id="2147485532" r:id="rId10"/>
    <p:sldLayoutId id="2147485533" r:id="rId11"/>
    <p:sldLayoutId id="2147485534" r:id="rId12"/>
    <p:sldLayoutId id="2147485535" r:id="rId13"/>
    <p:sldLayoutId id="2147485211" r:id="rId14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_____Microsoft_Excel_97-20031.xls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428604"/>
            <a:ext cx="8072494" cy="53578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fontAlgn="base">
              <a:spcAft>
                <a:spcPct val="0"/>
              </a:spcAft>
            </a:pPr>
            <a:r>
              <a:rPr lang="ru-RU" sz="4800" b="1" dirty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Исполнение бюджета </a:t>
            </a:r>
            <a:r>
              <a:rPr lang="ru-RU" sz="4800" b="1" dirty="0" err="1" smtClean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Бобравского</a:t>
            </a:r>
            <a:r>
              <a:rPr lang="ru-RU" sz="4800" b="1" dirty="0" smtClean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сельсовета </a:t>
            </a:r>
            <a:r>
              <a:rPr lang="ru-RU" sz="4800" b="1" dirty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Беловского района Курской области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85918" y="5334000"/>
            <a:ext cx="6900882" cy="1395412"/>
          </a:xfrm>
        </p:spPr>
        <p:txBody>
          <a:bodyPr>
            <a:norm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defRPr/>
            </a:pPr>
            <a:r>
              <a:rPr lang="ru-RU" sz="6600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за </a:t>
            </a:r>
            <a:r>
              <a:rPr lang="ru-RU" sz="6600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2022 год</a:t>
            </a:r>
            <a:endParaRPr lang="ru-RU" sz="6600" dirty="0">
              <a:ln>
                <a:solidFill>
                  <a:schemeClr val="tx1"/>
                </a:solidFill>
              </a:ln>
              <a:solidFill>
                <a:schemeClr val="accent1">
                  <a:lumMod val="50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Constantia" panose="02030602050306030303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85794"/>
            <a:ext cx="8929718" cy="939819"/>
          </a:xfrm>
          <a:effectLst>
            <a:glow rad="63500">
              <a:schemeClr val="accent1"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Исполнение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бюджета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Бобравского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сельсовета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Беловского района за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2022 год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				                                        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(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руб.)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35599"/>
              </p:ext>
            </p:extLst>
          </p:nvPr>
        </p:nvGraphicFramePr>
        <p:xfrm>
          <a:off x="357157" y="2285991"/>
          <a:ext cx="8405771" cy="432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06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868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8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955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40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332740" algn="ct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Показатели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275"/>
                        </a:lnSpc>
                      </a:pP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План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93345" marR="8509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cs typeface="Times New Roman"/>
                        </a:rPr>
                        <a:t>2022 </a:t>
                      </a:r>
                      <a:r>
                        <a:rPr sz="2000" b="1" dirty="0" err="1" smtClean="0">
                          <a:latin typeface="Times New Roman"/>
                          <a:cs typeface="Times New Roman"/>
                        </a:rPr>
                        <a:t>го</a:t>
                      </a:r>
                      <a:r>
                        <a:rPr lang="ru-RU" sz="2000" b="1" dirty="0" err="1" smtClean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2000" b="1" dirty="0" smtClean="0">
                          <a:latin typeface="Times New Roman"/>
                          <a:cs typeface="Times New Roman"/>
                        </a:rPr>
                        <a:t>у,</a:t>
                      </a:r>
                      <a:r>
                        <a:rPr sz="2000" b="1" spc="-2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руб.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71145" algn="ctr">
                        <a:lnSpc>
                          <a:spcPts val="2275"/>
                        </a:lnSpc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Исполнено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389890" marR="210820" indent="-10668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 smtClean="0">
                          <a:latin typeface="Times New Roman"/>
                          <a:cs typeface="Times New Roman"/>
                        </a:rPr>
                        <a:t>202</a:t>
                      </a:r>
                      <a:r>
                        <a:rPr lang="ru-RU" sz="2000" b="1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000" b="1" spc="-2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65" dirty="0" err="1">
                          <a:latin typeface="Times New Roman"/>
                          <a:cs typeface="Times New Roman"/>
                        </a:rPr>
                        <a:t>году</a:t>
                      </a:r>
                      <a:r>
                        <a:rPr sz="2000" b="1" spc="-65" dirty="0" smtClean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b="1" spc="-1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руб.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05155" marR="123189" indent="-485140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Исполнение 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(%)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65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0257">
                <a:tc>
                  <a:txBody>
                    <a:bodyPr/>
                    <a:lstStyle/>
                    <a:p>
                      <a:pPr marL="367665" marR="354330" indent="14605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spc="-50" dirty="0">
                          <a:latin typeface="Times New Roman"/>
                          <a:cs typeface="Times New Roman"/>
                        </a:rPr>
                        <a:t>Доходы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бюджета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atin typeface="Times New Roman"/>
                          <a:cs typeface="Times New Roman"/>
                        </a:rPr>
                        <a:t>3971460,30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3971213,86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0257">
                <a:tc>
                  <a:txBody>
                    <a:bodyPr/>
                    <a:lstStyle/>
                    <a:p>
                      <a:pPr marL="367665" marR="311785" indent="10477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Расходы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бюджета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kumimoji="0" lang="ru-RU" sz="20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4698121,36</a:t>
                      </a:r>
                      <a:endParaRPr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4204134,42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" marR="19050" marT="19050" marB="1905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</a:pPr>
                      <a:r>
                        <a:rPr lang="ru-RU" sz="2000" spc="-20" dirty="0" smtClean="0">
                          <a:latin typeface="Times New Roman"/>
                          <a:cs typeface="Times New Roman"/>
                        </a:rPr>
                        <a:t>89,5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60257">
                <a:tc>
                  <a:txBody>
                    <a:bodyPr/>
                    <a:lstStyle/>
                    <a:p>
                      <a:pPr marL="210185" algn="ctr">
                        <a:lnSpc>
                          <a:spcPts val="2815"/>
                        </a:lnSpc>
                        <a:spcBef>
                          <a:spcPts val="32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Дефицит</a:t>
                      </a:r>
                      <a:r>
                        <a:rPr sz="2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30" baseline="1262" dirty="0">
                          <a:latin typeface="Times New Roman"/>
                          <a:cs typeface="Times New Roman"/>
                        </a:rPr>
                        <a:t>(-</a:t>
                      </a:r>
                      <a:r>
                        <a:rPr sz="2000" spc="-37" baseline="1262" dirty="0">
                          <a:latin typeface="Times New Roman"/>
                          <a:cs typeface="Times New Roman"/>
                        </a:rPr>
                        <a:t>)/</a:t>
                      </a:r>
                      <a:endParaRPr sz="2000" baseline="1262" dirty="0">
                        <a:latin typeface="Times New Roman"/>
                        <a:cs typeface="Times New Roman"/>
                      </a:endParaRPr>
                    </a:p>
                    <a:p>
                      <a:pPr marL="247015" algn="ctr">
                        <a:lnSpc>
                          <a:spcPts val="2815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профицит</a:t>
                      </a:r>
                      <a:r>
                        <a:rPr sz="20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37" baseline="-3472" dirty="0">
                          <a:latin typeface="Times New Roman"/>
                          <a:cs typeface="Times New Roman"/>
                        </a:rPr>
                        <a:t>(+)</a:t>
                      </a:r>
                      <a:endParaRPr sz="2000" baseline="-3472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726661,06</a:t>
                      </a:r>
                      <a:endParaRPr sz="20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atin typeface="Times New Roman"/>
                          <a:cs typeface="Times New Roman"/>
                        </a:rPr>
                        <a:t>726661,06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970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079404" cy="871526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Исполнение доходной части бюджета 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Бобравского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сельсовета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Беловского района за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2022год</a:t>
            </a:r>
            <a:r>
              <a:rPr lang="ru-RU" sz="2800" dirty="0">
                <a:latin typeface="Constantia" panose="02030602050306030303" pitchFamily="18" charset="0"/>
              </a:rPr>
              <a:t/>
            </a:r>
            <a:br>
              <a:rPr lang="ru-RU" sz="2800" dirty="0">
                <a:latin typeface="Constantia" panose="02030602050306030303" pitchFamily="18" charset="0"/>
              </a:rPr>
            </a:b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                                                                                                                                                                                         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0944310"/>
              </p:ext>
            </p:extLst>
          </p:nvPr>
        </p:nvGraphicFramePr>
        <p:xfrm>
          <a:off x="152400" y="2643181"/>
          <a:ext cx="8839200" cy="360974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27843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19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92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637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1308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92663" marR="92663" marT="46333" marB="46333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92663" marR="92663" marT="46333" marB="46333" anchor="ctr" horzOverflow="overflow"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</a:p>
                  </a:txBody>
                  <a:tcPr marL="92663" marR="92663" marT="46333" marB="46333" anchor="ctr" horzOverflow="overflow"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63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НЕНАЛОГОВЫЕ ДОХОДЫ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2129872,00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2129625,56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63" marR="92663" marT="46333" marB="46333" anchor="ctr" horzOverflow="overflow"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63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92663" marR="92663" marT="46333" marB="46333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1841588,30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1841588,30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5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ДОХОДОВ</a:t>
                      </a:r>
                    </a:p>
                  </a:txBody>
                  <a:tcPr marL="92663" marR="92663" marT="46333" marB="46333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3971460,30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3971460,30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663" marR="92663" marT="46333" marB="46333" anchor="ctr" horzOverflow="overflow">
                    <a:cell3D prstMaterial="dkEdge">
                      <a:bevel prst="convex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446067" y="2071678"/>
            <a:ext cx="12153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(руб.)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86800" y="6477000"/>
            <a:ext cx="30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90130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175" y="329406"/>
            <a:ext cx="8229600" cy="11398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Структура доходной части бюджета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Бобравского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 сельсовета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Беловского района за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2022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год</a:t>
            </a: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9587829"/>
              </p:ext>
            </p:extLst>
          </p:nvPr>
        </p:nvGraphicFramePr>
        <p:xfrm>
          <a:off x="214282" y="1600200"/>
          <a:ext cx="8929718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2931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0128" y="84201"/>
            <a:ext cx="840549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ИСПОЛНЕНИЕ</a:t>
            </a:r>
            <a:r>
              <a:rPr sz="1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РАСХОДНОЙ</a:t>
            </a:r>
            <a:r>
              <a:rPr sz="1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ЧАСТИ</a:t>
            </a:r>
            <a:endParaRPr sz="1800" dirty="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БЮДЖЕТА</a:t>
            </a:r>
            <a:r>
              <a:rPr sz="1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МУНИЦИПАЛЬНОГО</a:t>
            </a:r>
            <a:r>
              <a:rPr sz="1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</a:t>
            </a:r>
            <a:r>
              <a:rPr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5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БОБРАВСКОГО </a:t>
            </a:r>
            <a:r>
              <a:rPr lang="ru-RU"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СЕЛЬСОВЕТА </a:t>
            </a:r>
            <a:r>
              <a:rPr sz="1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ЗА</a:t>
            </a:r>
            <a:r>
              <a:rPr sz="1800" b="1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202</a:t>
            </a:r>
            <a:r>
              <a:rPr lang="ru-RU" sz="1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1800" b="1" spc="-40" dirty="0" smtClean="0">
                <a:solidFill>
                  <a:srgbClr val="FF0000"/>
                </a:solidFill>
                <a:latin typeface="Times New Roman"/>
                <a:cs typeface="Times New Roman"/>
              </a:rPr>
              <a:t>ГОД</a:t>
            </a:r>
            <a:r>
              <a:rPr sz="1800" b="1" spc="-5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(ТЫС.РУБ.)</a:t>
            </a:r>
            <a:endParaRPr sz="1600" dirty="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447299"/>
              </p:ext>
            </p:extLst>
          </p:nvPr>
        </p:nvGraphicFramePr>
        <p:xfrm>
          <a:off x="142844" y="1214422"/>
          <a:ext cx="8715437" cy="53681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00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996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114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023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6190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275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95885" marR="89535" indent="8064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Раздел, </a:t>
                      </a:r>
                      <a:endParaRPr lang="ru-RU" sz="1200" b="1" spc="-10" dirty="0">
                        <a:latin typeface="Times New Roman"/>
                        <a:cs typeface="Times New Roman"/>
                      </a:endParaRPr>
                    </a:p>
                    <a:p>
                      <a:pPr marL="95885" marR="89535" indent="80645">
                        <a:lnSpc>
                          <a:spcPct val="100000"/>
                        </a:lnSpc>
                      </a:pPr>
                      <a:r>
                        <a:rPr sz="1200" b="1" spc="-10" dirty="0" err="1">
                          <a:latin typeface="Times New Roman"/>
                          <a:cs typeface="Times New Roman"/>
                        </a:rPr>
                        <a:t>подраздел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показателя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 marR="18478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Утверждено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lang="ru-RU" sz="1200" b="1" dirty="0" smtClean="0">
                          <a:latin typeface="Times New Roman"/>
                          <a:cs typeface="Times New Roman"/>
                        </a:rPr>
                        <a:t>22</a:t>
                      </a:r>
                      <a:r>
                        <a:rPr sz="1200" b="1" spc="-1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году,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тыс.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руб.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 marR="186055" indent="127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Исполнено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lang="ru-RU" sz="1200" b="1" dirty="0" smtClean="0">
                          <a:latin typeface="Times New Roman"/>
                          <a:cs typeface="Times New Roman"/>
                        </a:rPr>
                        <a:t>22</a:t>
                      </a:r>
                      <a:r>
                        <a:rPr sz="1200" b="1" spc="-1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году,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тыс.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руб.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38455" marR="73660" indent="-25463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Исполнение 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(%)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49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01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Общегосударственные</a:t>
                      </a:r>
                      <a:r>
                        <a:rPr sz="18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вопросы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55"/>
                        </a:lnSpc>
                      </a:pP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2529,9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55"/>
                        </a:lnSpc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2083,8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55"/>
                        </a:lnSpc>
                      </a:pPr>
                      <a:r>
                        <a:rPr lang="ru-RU" sz="1800" b="1" spc="-20" dirty="0" smtClean="0">
                          <a:latin typeface="Times New Roman"/>
                          <a:cs typeface="Times New Roman"/>
                        </a:rPr>
                        <a:t>82,4</a:t>
                      </a:r>
                    </a:p>
                    <a:p>
                      <a:pPr marL="1905" algn="ctr">
                        <a:lnSpc>
                          <a:spcPts val="2055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43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02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Национальная оборона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55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98,0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55"/>
                        </a:lnSpc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98,0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55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5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03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25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Национальная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безопасность</a:t>
                      </a:r>
                      <a:r>
                        <a:rPr sz="18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914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правоохранительная</a:t>
                      </a:r>
                      <a:r>
                        <a:rPr sz="1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деятельность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16,9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16,9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100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51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04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Национальная</a:t>
                      </a:r>
                      <a:r>
                        <a:rPr sz="18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экономика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55"/>
                        </a:lnSpc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255,8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55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255,8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55"/>
                        </a:lnSpc>
                      </a:pPr>
                      <a:r>
                        <a:rPr lang="ru-RU" sz="1800" b="1" spc="-20" dirty="0" smtClean="0">
                          <a:latin typeface="Times New Roman"/>
                          <a:cs typeface="Times New Roman"/>
                        </a:rPr>
                        <a:t>100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51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05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Жилищно-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коммунальное</a:t>
                      </a:r>
                      <a:r>
                        <a:rPr sz="1800" b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хозяйство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60"/>
                        </a:lnSpc>
                      </a:pP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778,7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60"/>
                        </a:lnSpc>
                      </a:pP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771,7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60"/>
                        </a:lnSpc>
                      </a:pPr>
                      <a:r>
                        <a:rPr lang="ru-RU" sz="1800" b="1" spc="-20" dirty="0" smtClean="0">
                          <a:latin typeface="Times New Roman"/>
                          <a:cs typeface="Times New Roman"/>
                        </a:rPr>
                        <a:t>99,1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7818"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0503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20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благоустройство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82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778,7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820"/>
                        </a:lnSpc>
                      </a:pP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771,7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82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99,1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51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08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Культура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60"/>
                        </a:lnSpc>
                      </a:pPr>
                      <a:r>
                        <a:rPr lang="ru-RU" sz="1800" b="1" spc="-10" dirty="0" smtClean="0">
                          <a:latin typeface="Times New Roman"/>
                          <a:cs typeface="Times New Roman"/>
                        </a:rPr>
                        <a:t>1011,2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60"/>
                        </a:lnSpc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970,3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60"/>
                        </a:lnSpc>
                      </a:pPr>
                      <a:r>
                        <a:rPr lang="ru-RU" sz="1800" b="1" spc="-20" dirty="0" smtClean="0">
                          <a:latin typeface="Times New Roman"/>
                          <a:cs typeface="Times New Roman"/>
                        </a:rPr>
                        <a:t>96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7818"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0801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20"/>
                        </a:lnSpc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культура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820"/>
                        </a:lnSpc>
                      </a:pPr>
                      <a:r>
                        <a:rPr lang="ru-RU" sz="1800" spc="-10" dirty="0" smtClean="0">
                          <a:latin typeface="Times New Roman"/>
                          <a:cs typeface="Times New Roman"/>
                        </a:rPr>
                        <a:t>1011,2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970,3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82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96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138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политика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510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1001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1382"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lang="ru-RU" sz="1800" b="1" dirty="0">
                          <a:latin typeface="Times New Roman"/>
                          <a:cs typeface="Times New Roman"/>
                        </a:rPr>
                        <a:t>11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820"/>
                        </a:lnSpc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5,0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5,0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820"/>
                        </a:lnSpc>
                      </a:pPr>
                      <a:r>
                        <a:rPr lang="ru-RU" sz="1800" b="1" dirty="0">
                          <a:latin typeface="Times New Roman"/>
                          <a:cs typeface="Times New Roman"/>
                        </a:rPr>
                        <a:t>100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25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1800" dirty="0">
                          <a:latin typeface="Times New Roman"/>
                          <a:cs typeface="Times New Roman"/>
                        </a:rPr>
                        <a:t>1102</a:t>
                      </a:r>
                    </a:p>
                  </a:txBody>
                  <a:tcPr marL="0" marR="0" marT="381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Массовый спорт</a:t>
                      </a:r>
                    </a:p>
                  </a:txBody>
                  <a:tcPr marL="68580" marR="6858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6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5,0</a:t>
                      </a:r>
                      <a:endParaRPr lang="ru-RU"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60"/>
                        </a:lnSpc>
                      </a:pPr>
                      <a:r>
                        <a:rPr lang="ru-RU" sz="1800" dirty="0" smtClean="0">
                          <a:latin typeface="Times New Roman"/>
                          <a:cs typeface="Times New Roman"/>
                        </a:rPr>
                        <a:t>5,0</a:t>
                      </a:r>
                      <a:endParaRPr lang="ru-RU"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60"/>
                        </a:lnSpc>
                      </a:pPr>
                      <a:r>
                        <a:rPr lang="ru-RU" sz="1800" dirty="0">
                          <a:latin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0" marR="0" marT="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>
                      <a:solidFill>
                        <a:srgbClr val="797A7D"/>
                      </a:solidFill>
                      <a:prstDash val="soli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25845">
                <a:tc gridSpan="2"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Всего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797A7D"/>
                      </a:solidFill>
                      <a:prstDash val="soli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60"/>
                        </a:lnSpc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4698,1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60"/>
                        </a:lnSpc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4204,1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60"/>
                        </a:lnSpc>
                      </a:pPr>
                      <a:r>
                        <a:rPr lang="ru-RU" sz="1800" b="1" dirty="0" smtClean="0">
                          <a:latin typeface="Times New Roman"/>
                          <a:cs typeface="Times New Roman"/>
                        </a:rPr>
                        <a:t>89,5</a:t>
                      </a:r>
                      <a:endParaRPr sz="1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797A7D"/>
                      </a:solidFill>
                      <a:prstDash val="solid"/>
                    </a:lnR>
                    <a:lnT w="12700" cap="flat" cmpd="sng" algn="ctr">
                      <a:solidFill>
                        <a:srgbClr val="797A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797A7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2869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Функциональная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структура расходов бюджета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Бобравского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сельсовета Беловского района за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2022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год</a:t>
            </a:r>
          </a:p>
        </p:txBody>
      </p:sp>
      <p:graphicFrame>
        <p:nvGraphicFramePr>
          <p:cNvPr id="30723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810705111"/>
              </p:ext>
            </p:extLst>
          </p:nvPr>
        </p:nvGraphicFramePr>
        <p:xfrm>
          <a:off x="881063" y="1714500"/>
          <a:ext cx="7308850" cy="492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03" name="Worksheet" r:id="rId5" imgW="9039345" imgH="6096126" progId="Excel.Sheet.8">
                  <p:embed/>
                </p:oleObj>
              </mc:Choice>
              <mc:Fallback>
                <p:oleObj name="Worksheet" r:id="rId5" imgW="9039345" imgH="6096126" progId="Excel.Sheet.8">
                  <p:embed/>
                  <p:pic>
                    <p:nvPicPr>
                      <p:cNvPr id="0" name="Picture 36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1714500"/>
                        <a:ext cx="7308850" cy="4929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fld id="{201E1972-98FE-4D37-A58D-848CB91E963A}" type="slidenum">
              <a:rPr lang="ru-RU" altLang="ru-RU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6</a:t>
            </a:fld>
            <a:endParaRPr lang="ru-RU" altLang="ru-RU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177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622172"/>
            <a:ext cx="1905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8640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За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latin typeface="Times New Roman"/>
                <a:cs typeface="Times New Roman"/>
              </a:rPr>
              <a:t>отчетный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05836" y="622172"/>
            <a:ext cx="5817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0625" algn="l"/>
                <a:tab pos="1579245" algn="l"/>
                <a:tab pos="40640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период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50" dirty="0">
                <a:latin typeface="Times New Roman"/>
                <a:cs typeface="Times New Roman"/>
              </a:rPr>
              <a:t>в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latin typeface="Times New Roman"/>
                <a:cs typeface="Times New Roman"/>
              </a:rPr>
              <a:t>муниципальном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latin typeface="Times New Roman"/>
                <a:cs typeface="Times New Roman"/>
              </a:rPr>
              <a:t>образовании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7158" y="1142984"/>
            <a:ext cx="8339126" cy="46848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90269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проведена</a:t>
            </a:r>
            <a:r>
              <a:rPr sz="2400" b="1" spc="26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работа</a:t>
            </a:r>
            <a:r>
              <a:rPr sz="2400" b="1" spc="26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265" dirty="0">
                <a:latin typeface="Times New Roman"/>
                <a:cs typeface="Times New Roman"/>
              </a:rPr>
              <a:t>  </a:t>
            </a:r>
            <a:r>
              <a:rPr sz="2400" b="1" dirty="0" err="1">
                <a:latin typeface="Times New Roman"/>
                <a:cs typeface="Times New Roman"/>
              </a:rPr>
              <a:t>реализации</a:t>
            </a:r>
            <a:r>
              <a:rPr sz="2400" b="1" spc="265" dirty="0">
                <a:latin typeface="Times New Roman"/>
                <a:cs typeface="Times New Roman"/>
              </a:rPr>
              <a:t>  </a:t>
            </a:r>
            <a:r>
              <a:rPr lang="ru-RU" sz="2400" b="1" spc="265" dirty="0">
                <a:latin typeface="Times New Roman"/>
                <a:cs typeface="Times New Roman"/>
              </a:rPr>
              <a:t>9</a:t>
            </a:r>
            <a:r>
              <a:rPr sz="2400" b="1" spc="260" dirty="0">
                <a:latin typeface="Times New Roman"/>
                <a:cs typeface="Times New Roman"/>
              </a:rPr>
              <a:t>  </a:t>
            </a:r>
            <a:r>
              <a:rPr sz="2400" b="1" spc="-10" dirty="0">
                <a:latin typeface="Times New Roman"/>
                <a:cs typeface="Times New Roman"/>
              </a:rPr>
              <a:t>муниципальным </a:t>
            </a:r>
            <a:r>
              <a:rPr sz="2400" b="1" dirty="0">
                <a:latin typeface="Times New Roman"/>
                <a:cs typeface="Times New Roman"/>
              </a:rPr>
              <a:t>программам,</a:t>
            </a:r>
            <a:r>
              <a:rPr sz="2400" b="1" spc="145" dirty="0">
                <a:latin typeface="Times New Roman"/>
                <a:cs typeface="Times New Roman"/>
              </a:rPr>
              <a:t>  </a:t>
            </a:r>
            <a:r>
              <a:rPr lang="ru-RU" sz="2400" b="1" spc="145" dirty="0">
                <a:latin typeface="Times New Roman"/>
                <a:cs typeface="Times New Roman"/>
              </a:rPr>
              <a:t>н</a:t>
            </a:r>
            <a:r>
              <a:rPr sz="2400" b="1" dirty="0">
                <a:latin typeface="Times New Roman"/>
                <a:cs typeface="Times New Roman"/>
              </a:rPr>
              <a:t>а</a:t>
            </a:r>
            <a:r>
              <a:rPr sz="2400" b="1" spc="1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которые</a:t>
            </a:r>
            <a:r>
              <a:rPr sz="2400" b="1" spc="1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было</a:t>
            </a:r>
            <a:r>
              <a:rPr sz="2400" b="1" spc="140" dirty="0">
                <a:latin typeface="Times New Roman"/>
                <a:cs typeface="Times New Roman"/>
              </a:rPr>
              <a:t> </a:t>
            </a:r>
            <a:r>
              <a:rPr sz="2400" b="1" dirty="0" err="1">
                <a:latin typeface="Times New Roman"/>
                <a:cs typeface="Times New Roman"/>
              </a:rPr>
              <a:t>направлено</a:t>
            </a:r>
            <a:r>
              <a:rPr sz="2400" b="1" spc="160" dirty="0">
                <a:latin typeface="Times New Roman"/>
                <a:cs typeface="Times New Roman"/>
              </a:rPr>
              <a:t> </a:t>
            </a:r>
            <a:r>
              <a:rPr lang="ru-RU" sz="2400" b="1" spc="160" dirty="0" smtClean="0">
                <a:solidFill>
                  <a:srgbClr val="FF0000"/>
                </a:solidFill>
                <a:latin typeface="Times New Roman"/>
                <a:cs typeface="Times New Roman"/>
              </a:rPr>
              <a:t>2222,1 </a:t>
            </a:r>
            <a:r>
              <a:rPr sz="2400" b="1" spc="-2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тыс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.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рублей.</a:t>
            </a:r>
            <a:endParaRPr sz="2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  <a:spcBef>
                <a:spcPts val="919"/>
              </a:spcBef>
            </a:pPr>
            <a:r>
              <a:rPr sz="2400" b="1" dirty="0">
                <a:latin typeface="Times New Roman"/>
                <a:cs typeface="Times New Roman"/>
              </a:rPr>
              <a:t>Мероприятия</a:t>
            </a:r>
            <a:r>
              <a:rPr sz="2400" b="1" spc="12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муниципальных</a:t>
            </a:r>
            <a:r>
              <a:rPr sz="2400" b="1" spc="14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программ</a:t>
            </a:r>
            <a:r>
              <a:rPr sz="2400" b="1" spc="12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были</a:t>
            </a:r>
            <a:r>
              <a:rPr sz="2400" b="1" spc="130" dirty="0">
                <a:latin typeface="Times New Roman"/>
                <a:cs typeface="Times New Roman"/>
              </a:rPr>
              <a:t>  </a:t>
            </a:r>
            <a:r>
              <a:rPr sz="2400" b="1" spc="-10" dirty="0">
                <a:latin typeface="Times New Roman"/>
                <a:cs typeface="Times New Roman"/>
              </a:rPr>
              <a:t>направлены </a:t>
            </a:r>
            <a:r>
              <a:rPr sz="2400" b="1" spc="-25" dirty="0">
                <a:latin typeface="Times New Roman"/>
                <a:cs typeface="Times New Roman"/>
              </a:rPr>
              <a:t>на:</a:t>
            </a:r>
            <a:endParaRPr sz="2400" dirty="0">
              <a:latin typeface="Times New Roman"/>
              <a:cs typeface="Times New Roman"/>
            </a:endParaRPr>
          </a:p>
          <a:p>
            <a:pPr marL="551815" indent="-343535" algn="just">
              <a:lnSpc>
                <a:spcPct val="100000"/>
              </a:lnSpc>
              <a:spcBef>
                <a:spcPts val="890"/>
              </a:spcBef>
              <a:buClr>
                <a:srgbClr val="FF6600"/>
              </a:buClr>
              <a:buSzPct val="110416"/>
              <a:buFont typeface="Wingdings"/>
              <a:buChar char=""/>
              <a:tabLst>
                <a:tab pos="552450" algn="l"/>
              </a:tabLst>
            </a:pPr>
            <a:r>
              <a:rPr sz="2400" b="1" dirty="0">
                <a:latin typeface="Times New Roman"/>
                <a:cs typeface="Times New Roman"/>
              </a:rPr>
              <a:t>развитие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инфраструктуры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муниципального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образования;</a:t>
            </a:r>
            <a:endParaRPr sz="2400" dirty="0">
              <a:latin typeface="Times New Roman"/>
              <a:cs typeface="Times New Roman"/>
            </a:endParaRPr>
          </a:p>
          <a:p>
            <a:pPr marL="551815" indent="-343535" algn="just">
              <a:lnSpc>
                <a:spcPct val="100000"/>
              </a:lnSpc>
              <a:spcBef>
                <a:spcPts val="885"/>
              </a:spcBef>
              <a:buClr>
                <a:srgbClr val="FF6600"/>
              </a:buClr>
              <a:buSzPct val="110416"/>
              <a:buFont typeface="Wingdings"/>
              <a:buChar char=""/>
              <a:tabLst>
                <a:tab pos="552450" algn="l"/>
              </a:tabLst>
            </a:pPr>
            <a:r>
              <a:rPr sz="2400" b="1" dirty="0">
                <a:latin typeface="Times New Roman"/>
                <a:cs typeface="Times New Roman"/>
              </a:rPr>
              <a:t>обеспечение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безопасности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населения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муниципального</a:t>
            </a:r>
            <a:endParaRPr sz="2400" dirty="0">
              <a:latin typeface="Times New Roman"/>
              <a:cs typeface="Times New Roman"/>
            </a:endParaRPr>
          </a:p>
          <a:p>
            <a:pPr marL="551815">
              <a:lnSpc>
                <a:spcPct val="100000"/>
              </a:lnSpc>
              <a:spcBef>
                <a:spcPts val="290"/>
              </a:spcBef>
            </a:pPr>
            <a:r>
              <a:rPr sz="2400" b="1" spc="-10" dirty="0">
                <a:latin typeface="Times New Roman"/>
                <a:cs typeface="Times New Roman"/>
              </a:rPr>
              <a:t>образования;</a:t>
            </a:r>
            <a:endParaRPr sz="2400" dirty="0">
              <a:latin typeface="Times New Roman"/>
              <a:cs typeface="Times New Roman"/>
            </a:endParaRPr>
          </a:p>
          <a:p>
            <a:pPr marL="551815" marR="453390" indent="-342900">
              <a:lnSpc>
                <a:spcPct val="110000"/>
              </a:lnSpc>
              <a:spcBef>
                <a:spcPts val="600"/>
              </a:spcBef>
              <a:buClr>
                <a:srgbClr val="FF6600"/>
              </a:buClr>
              <a:buSzPct val="110416"/>
              <a:buFont typeface="Wingdings"/>
              <a:buChar char=""/>
              <a:tabLst>
                <a:tab pos="552450" algn="l"/>
              </a:tabLst>
            </a:pPr>
            <a:r>
              <a:rPr sz="2400" b="1" dirty="0">
                <a:latin typeface="Times New Roman"/>
                <a:cs typeface="Times New Roman"/>
              </a:rPr>
              <a:t>укрепление</a:t>
            </a:r>
            <a:r>
              <a:rPr sz="2400" b="1" spc="-10" dirty="0">
                <a:latin typeface="Times New Roman"/>
                <a:cs typeface="Times New Roman"/>
              </a:rPr>
              <a:t> материально-</a:t>
            </a:r>
            <a:r>
              <a:rPr sz="2400" b="1" dirty="0">
                <a:latin typeface="Times New Roman"/>
                <a:cs typeface="Times New Roman"/>
              </a:rPr>
              <a:t>технической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базы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учреждений </a:t>
            </a:r>
            <a:r>
              <a:rPr sz="2400" b="1" dirty="0">
                <a:latin typeface="Times New Roman"/>
                <a:cs typeface="Times New Roman"/>
              </a:rPr>
              <a:t>социальной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сферы.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57166"/>
            <a:ext cx="8485188" cy="61436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 для граждан</a:t>
            </a:r>
            <a:b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 получением дополнительной информации просим обращаться в администрацию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Бобравского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сельсовета Беловского района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Центральная д.4,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с.Бобрава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Беловский район, Курская область,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307931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Телефоны: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8(47149)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8229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/>
              <a:t>adm_bob@ro.ru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/>
              <a:t/>
            </a:r>
            <a:br>
              <a:rPr lang="ru-RU" sz="2100" b="1" dirty="0"/>
            </a:br>
            <a:endParaRPr lang="ru-RU" sz="21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20238</TotalTime>
  <Words>299</Words>
  <Application>Microsoft Office PowerPoint</Application>
  <PresentationFormat>Экран (4:3)</PresentationFormat>
  <Paragraphs>137</Paragraphs>
  <Slides>8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Трек</vt:lpstr>
      <vt:lpstr>Worksheet</vt:lpstr>
      <vt:lpstr>Исполнение бюджета Бобравского сельсовета Беловского района Курской области</vt:lpstr>
      <vt:lpstr>Исполнение бюджета Бобравского сельсовета Беловского района за 2022 год                                               (руб.)</vt:lpstr>
      <vt:lpstr>Исполнение доходной части бюджета Бобравского сельсовета Беловского района за 2022год                                                                                                                                                                                            </vt:lpstr>
      <vt:lpstr>Структура доходной части бюджета Бобравского  сельсовета Беловского района за 2022 год</vt:lpstr>
      <vt:lpstr>Презентация PowerPoint</vt:lpstr>
      <vt:lpstr>Функциональная структура расходов бюджета Бобравского сельсовета Беловского района за 2022 год</vt:lpstr>
      <vt:lpstr>Презентация PowerPoint</vt:lpstr>
      <vt:lpstr>Контактная информация для граждан  За получением дополнительной информации просим обращаться в администрацию Бобравского сельсовета Беловского района Адрес: ул, Центральная д.4, с.Бобрава, Беловский район, Курская область, 307931  Телефоны:  8(47149) 38229 E-mail: adm_bob@ro.ru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Маслова Екатерина Геннадьевна</dc:creator>
  <cp:lastModifiedBy>SentischevAA</cp:lastModifiedBy>
  <cp:revision>862</cp:revision>
  <cp:lastPrinted>2021-04-27T07:20:51Z</cp:lastPrinted>
  <dcterms:created xsi:type="dcterms:W3CDTF">1601-01-01T00:00:00Z</dcterms:created>
  <dcterms:modified xsi:type="dcterms:W3CDTF">2023-07-20T13:12:04Z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